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8" r:id="rId2"/>
    <p:sldId id="257" r:id="rId3"/>
    <p:sldId id="277" r:id="rId4"/>
    <p:sldId id="258" r:id="rId5"/>
    <p:sldId id="262" r:id="rId6"/>
    <p:sldId id="275" r:id="rId7"/>
    <p:sldId id="271" r:id="rId8"/>
    <p:sldId id="272" r:id="rId9"/>
    <p:sldId id="273" r:id="rId10"/>
    <p:sldId id="274" r:id="rId11"/>
    <p:sldId id="263" r:id="rId12"/>
    <p:sldId id="265" r:id="rId13"/>
    <p:sldId id="266" r:id="rId14"/>
    <p:sldId id="26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45B"/>
    <a:srgbClr val="039BE5"/>
    <a:srgbClr val="DEDED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32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3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3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3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4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1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5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0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32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8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6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57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11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2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0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3441031-6500-4F31-B9F8-6128266C1CB8}" type="datetimeFigureOut">
              <a:rPr lang="fr-FR" smtClean="0"/>
              <a:t>16/03/2019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C6CA3-D0D5-40AB-906A-3E0244855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191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2.jpe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.jpeg"/><Relationship Id="rId5" Type="http://schemas.openxmlformats.org/officeDocument/2006/relationships/image" Target="../media/image16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DAAEA56-DB18-4601-A967-37C94EC92D09}"/>
              </a:ext>
            </a:extLst>
          </p:cNvPr>
          <p:cNvSpPr txBox="1">
            <a:spLocks/>
          </p:cNvSpPr>
          <p:nvPr/>
        </p:nvSpPr>
        <p:spPr>
          <a:xfrm>
            <a:off x="0" y="657912"/>
            <a:ext cx="12191999" cy="3389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7200" dirty="0" err="1">
                <a:solidFill>
                  <a:srgbClr val="FFFFFF"/>
                </a:solidFill>
              </a:rPr>
              <a:t>Smart’House</a:t>
            </a:r>
            <a:r>
              <a:rPr lang="fr-FR" sz="7200" dirty="0">
                <a:solidFill>
                  <a:srgbClr val="FFFFFF"/>
                </a:solidFill>
              </a:rPr>
              <a:t> </a:t>
            </a:r>
            <a:endParaRPr lang="fr-FR" sz="6600" dirty="0">
              <a:solidFill>
                <a:srgbClr val="FFFFFF"/>
              </a:solidFill>
            </a:endParaRPr>
          </a:p>
          <a:p>
            <a:pPr algn="ctr"/>
            <a:r>
              <a:rPr lang="fr-FR" sz="6600" dirty="0">
                <a:solidFill>
                  <a:srgbClr val="FFFFFF"/>
                </a:solidFill>
              </a:rPr>
              <a:t>- </a:t>
            </a:r>
            <a:br>
              <a:rPr lang="fr-FR" sz="6600" dirty="0">
                <a:solidFill>
                  <a:srgbClr val="FFFFFF"/>
                </a:solidFill>
              </a:rPr>
            </a:br>
            <a:r>
              <a:rPr lang="fr-FR" sz="6600" dirty="0">
                <a:solidFill>
                  <a:srgbClr val="FFFFFF"/>
                </a:solidFill>
              </a:rPr>
              <a:t>Maquette de maison connectée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63C8E728-645A-4A57-BB90-0512F3792394}"/>
              </a:ext>
            </a:extLst>
          </p:cNvPr>
          <p:cNvSpPr txBox="1">
            <a:spLocks/>
          </p:cNvSpPr>
          <p:nvPr/>
        </p:nvSpPr>
        <p:spPr>
          <a:xfrm>
            <a:off x="0" y="4330921"/>
            <a:ext cx="12192000" cy="828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2800" b="1" dirty="0">
                <a:solidFill>
                  <a:schemeClr val="tx2"/>
                </a:solidFill>
              </a:rPr>
              <a:t>Un projet Arduino pour appréhender le problème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D0FFA1-9624-4DC5-8556-4FD900C1F71E}"/>
              </a:ext>
            </a:extLst>
          </p:cNvPr>
          <p:cNvSpPr txBox="1"/>
          <p:nvPr/>
        </p:nvSpPr>
        <p:spPr>
          <a:xfrm>
            <a:off x="0" y="5657671"/>
            <a:ext cx="381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Alexandre MAZURIER</a:t>
            </a:r>
          </a:p>
          <a:p>
            <a:r>
              <a:rPr lang="fr-FR" dirty="0"/>
              <a:t>Sébastien MICHEL</a:t>
            </a:r>
          </a:p>
          <a:p>
            <a:r>
              <a:rPr lang="fr-FR" dirty="0"/>
              <a:t>Projet Arduino PeiP2 </a:t>
            </a:r>
          </a:p>
          <a:p>
            <a:r>
              <a:rPr lang="fr-FR" dirty="0"/>
              <a:t>2018-2019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59702F2-2DD2-44B8-9961-9A20EA051857}"/>
              </a:ext>
            </a:extLst>
          </p:cNvPr>
          <p:cNvGrpSpPr/>
          <p:nvPr/>
        </p:nvGrpSpPr>
        <p:grpSpPr>
          <a:xfrm>
            <a:off x="7242496" y="5249421"/>
            <a:ext cx="4851632" cy="1540781"/>
            <a:chOff x="4851634" y="5159853"/>
            <a:chExt cx="4851632" cy="1540781"/>
          </a:xfrm>
          <a:solidFill>
            <a:srgbClr val="F5F5F5">
              <a:alpha val="38039"/>
            </a:srgb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02A04-BDB7-41A0-82E8-158ED4FD9A84}"/>
                </a:ext>
              </a:extLst>
            </p:cNvPr>
            <p:cNvSpPr/>
            <p:nvPr/>
          </p:nvSpPr>
          <p:spPr>
            <a:xfrm>
              <a:off x="4851634" y="5159853"/>
              <a:ext cx="4851632" cy="1531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 descr="RÃ©sultat de recherche d'images pour &quot;polytech nice logo&quot;">
              <a:extLst>
                <a:ext uri="{FF2B5EF4-FFF2-40B4-BE49-F238E27FC236}">
                  <a16:creationId xmlns:a16="http://schemas.microsoft.com/office/drawing/2014/main" id="{892FCE3E-7C2A-415D-8909-A23DBDF3F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34" y="5168706"/>
              <a:ext cx="4851632" cy="15319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67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14B74251-8AD2-48BE-A88C-26DABC2B8491}"/>
              </a:ext>
            </a:extLst>
          </p:cNvPr>
          <p:cNvGrpSpPr/>
          <p:nvPr/>
        </p:nvGrpSpPr>
        <p:grpSpPr>
          <a:xfrm>
            <a:off x="823650" y="4280696"/>
            <a:ext cx="1147763" cy="2423428"/>
            <a:chOff x="681037" y="3619334"/>
            <a:chExt cx="1147763" cy="242342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E5FDE89-691D-44A1-BE4C-4BA0C7FB84AE}"/>
                </a:ext>
              </a:extLst>
            </p:cNvPr>
            <p:cNvGrpSpPr/>
            <p:nvPr/>
          </p:nvGrpSpPr>
          <p:grpSpPr>
            <a:xfrm>
              <a:off x="681037" y="3619334"/>
              <a:ext cx="1147763" cy="2423428"/>
              <a:chOff x="2609849" y="2764478"/>
              <a:chExt cx="1624013" cy="3429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9563BE-D5BE-4CAB-886F-571ACB6A3B2C}"/>
                  </a:ext>
                </a:extLst>
              </p:cNvPr>
              <p:cNvSpPr/>
              <p:nvPr/>
            </p:nvSpPr>
            <p:spPr>
              <a:xfrm>
                <a:off x="2712242" y="2974028"/>
                <a:ext cx="1419225" cy="3009900"/>
              </a:xfrm>
              <a:prstGeom prst="rect">
                <a:avLst/>
              </a:prstGeom>
              <a:solidFill>
                <a:srgbClr val="DE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026" name="Picture 2" descr="RÃ©sultat de recherche d'images pour &quot;smartphone png&quot;">
                <a:extLst>
                  <a:ext uri="{FF2B5EF4-FFF2-40B4-BE49-F238E27FC236}">
                    <a16:creationId xmlns:a16="http://schemas.microsoft.com/office/drawing/2014/main" id="{38992588-2D1A-443D-A127-63F36A53EE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02" r="27037"/>
              <a:stretch/>
            </p:blipFill>
            <p:spPr bwMode="auto">
              <a:xfrm>
                <a:off x="2609849" y="2764478"/>
                <a:ext cx="1624013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4FDCF2D-D201-499D-9C67-C3F404CC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83" y="4473712"/>
              <a:ext cx="714670" cy="714670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FC9AD4C-5054-454D-AE53-8DB0FFBDA525}"/>
              </a:ext>
            </a:extLst>
          </p:cNvPr>
          <p:cNvGrpSpPr/>
          <p:nvPr/>
        </p:nvGrpSpPr>
        <p:grpSpPr>
          <a:xfrm>
            <a:off x="4016398" y="1721327"/>
            <a:ext cx="2653302" cy="1941007"/>
            <a:chOff x="3280095" y="1450507"/>
            <a:chExt cx="3582099" cy="2620464"/>
          </a:xfrm>
        </p:grpSpPr>
        <p:sp>
          <p:nvSpPr>
            <p:cNvPr id="9" name="Nuage 8">
              <a:extLst>
                <a:ext uri="{FF2B5EF4-FFF2-40B4-BE49-F238E27FC236}">
                  <a16:creationId xmlns:a16="http://schemas.microsoft.com/office/drawing/2014/main" id="{514385C6-DA58-445B-AB48-851234748191}"/>
                </a:ext>
              </a:extLst>
            </p:cNvPr>
            <p:cNvSpPr/>
            <p:nvPr/>
          </p:nvSpPr>
          <p:spPr>
            <a:xfrm>
              <a:off x="3280095" y="1450507"/>
              <a:ext cx="3582099" cy="2620464"/>
            </a:xfrm>
            <a:prstGeom prst="cloud">
              <a:avLst/>
            </a:prstGeom>
            <a:solidFill>
              <a:srgbClr val="039BE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28" name="Picture 4" descr="RÃ©sultat de recherche d'images pour &quot;firebase&quot;">
              <a:extLst>
                <a:ext uri="{FF2B5EF4-FFF2-40B4-BE49-F238E27FC236}">
                  <a16:creationId xmlns:a16="http://schemas.microsoft.com/office/drawing/2014/main" id="{27849BFA-F1BD-4BC0-AC6D-E2F6A98EEB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23419" r="12768" b="21221"/>
            <a:stretch/>
          </p:blipFill>
          <p:spPr bwMode="auto">
            <a:xfrm>
              <a:off x="3961463" y="2038671"/>
              <a:ext cx="2174623" cy="799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86517659-A3DC-43B7-ADDA-8A3BAF1E1B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75"/>
          <a:stretch/>
        </p:blipFill>
        <p:spPr>
          <a:xfrm>
            <a:off x="4358095" y="2947916"/>
            <a:ext cx="1969908" cy="3209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C29F2D3-7173-4F59-8E39-588ECDB603C6}"/>
              </a:ext>
            </a:extLst>
          </p:cNvPr>
          <p:cNvSpPr txBox="1"/>
          <p:nvPr/>
        </p:nvSpPr>
        <p:spPr>
          <a:xfrm>
            <a:off x="1427526" y="6494426"/>
            <a:ext cx="933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de fonctionnement de la communication Android - Arduino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4DEF5C-2AB2-49E0-82DC-1CE7C0ABE3B4}"/>
              </a:ext>
            </a:extLst>
          </p:cNvPr>
          <p:cNvSpPr/>
          <p:nvPr/>
        </p:nvSpPr>
        <p:spPr>
          <a:xfrm>
            <a:off x="8115604" y="1759399"/>
            <a:ext cx="40262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b="1" u="sng" dirty="0" err="1"/>
              <a:t>Firebase</a:t>
            </a:r>
            <a:r>
              <a:rPr lang="fr-FR" sz="1400" i="1" dirty="0"/>
              <a:t> : Plateforme dédiée aux développeurs mobiles. Permet notamment de 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fr-FR" sz="1400" i="1" dirty="0"/>
              <a:t>Créer une base de donnée permettant de stocker les états de la maison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fr-FR" sz="1400" i="1" dirty="0"/>
              <a:t>Envoyer des notifications à un smartphone à l’aide de requêtes HTTP 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A138F9FD-47EE-4DB8-958B-1EB4ED20CEBF}"/>
              </a:ext>
            </a:extLst>
          </p:cNvPr>
          <p:cNvSpPr/>
          <p:nvPr/>
        </p:nvSpPr>
        <p:spPr>
          <a:xfrm rot="2699412">
            <a:off x="2527648" y="3207030"/>
            <a:ext cx="333379" cy="119727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D6B0BFC9-1013-40D4-BE01-86936972C47E}"/>
              </a:ext>
            </a:extLst>
          </p:cNvPr>
          <p:cNvSpPr/>
          <p:nvPr/>
        </p:nvSpPr>
        <p:spPr>
          <a:xfrm rot="13523668">
            <a:off x="2820606" y="3408780"/>
            <a:ext cx="338286" cy="120256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344239F-CBDD-4918-88E6-F612ADF54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112" y="3656531"/>
            <a:ext cx="672235" cy="517306"/>
          </a:xfrm>
          <a:prstGeom prst="rect">
            <a:avLst/>
          </a:prstGeom>
        </p:spPr>
      </p:pic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7B364BA9-8305-4C61-B0EB-DD73CC9EC3F6}"/>
              </a:ext>
            </a:extLst>
          </p:cNvPr>
          <p:cNvSpPr/>
          <p:nvPr/>
        </p:nvSpPr>
        <p:spPr>
          <a:xfrm rot="18687390">
            <a:off x="7793407" y="2924460"/>
            <a:ext cx="333379" cy="119727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7D869402-3E29-4288-8705-63BBEB70FFD8}"/>
              </a:ext>
            </a:extLst>
          </p:cNvPr>
          <p:cNvSpPr/>
          <p:nvPr/>
        </p:nvSpPr>
        <p:spPr>
          <a:xfrm rot="7840261">
            <a:off x="7504237" y="3140706"/>
            <a:ext cx="338286" cy="120256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EBF77EF-2520-485A-876A-84B054A3A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464" y="3371542"/>
            <a:ext cx="672235" cy="517306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5877FDD0-0308-4D59-BA47-A161D94E5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Passage à une communication Wifi</a:t>
            </a:r>
            <a:endParaRPr lang="fr-FR" sz="4000" i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270653-CE7C-4837-A3EC-5122204E69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573" y="4346890"/>
            <a:ext cx="2370777" cy="17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>
            <a:extLst>
              <a:ext uri="{FF2B5EF4-FFF2-40B4-BE49-F238E27FC236}">
                <a16:creationId xmlns:a16="http://schemas.microsoft.com/office/drawing/2014/main" id="{6895D684-B6D8-4EF7-B55C-033012FF774C}"/>
              </a:ext>
            </a:extLst>
          </p:cNvPr>
          <p:cNvGrpSpPr/>
          <p:nvPr/>
        </p:nvGrpSpPr>
        <p:grpSpPr>
          <a:xfrm>
            <a:off x="4834962" y="1601341"/>
            <a:ext cx="2522076" cy="5325201"/>
            <a:chOff x="175548" y="1584161"/>
            <a:chExt cx="2339052" cy="4938758"/>
          </a:xfrm>
        </p:grpSpPr>
        <p:pic>
          <p:nvPicPr>
            <p:cNvPr id="26" name="Image 25" descr="Une image contenant capture d’écran&#10;&#10;Description générée avec un niveau de confiance très élevé">
              <a:extLst>
                <a:ext uri="{FF2B5EF4-FFF2-40B4-BE49-F238E27FC236}">
                  <a16:creationId xmlns:a16="http://schemas.microsoft.com/office/drawing/2014/main" id="{7806DCEE-EB41-420F-8EC5-2DF4BAE5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2" y="1962150"/>
              <a:ext cx="2103118" cy="4238625"/>
            </a:xfrm>
            <a:prstGeom prst="rect">
              <a:avLst/>
            </a:prstGeom>
          </p:spPr>
        </p:pic>
        <p:pic>
          <p:nvPicPr>
            <p:cNvPr id="9" name="Picture 2" descr="RÃ©sultat de recherche d'images pour &quot;smartphone png&quot;">
              <a:extLst>
                <a:ext uri="{FF2B5EF4-FFF2-40B4-BE49-F238E27FC236}">
                  <a16:creationId xmlns:a16="http://schemas.microsoft.com/office/drawing/2014/main" id="{56965D32-2993-47E6-9ABB-86DB61A867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2" r="27037"/>
            <a:stretch/>
          </p:blipFill>
          <p:spPr bwMode="auto">
            <a:xfrm>
              <a:off x="175548" y="1584161"/>
              <a:ext cx="2339052" cy="493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re 1">
            <a:extLst>
              <a:ext uri="{FF2B5EF4-FFF2-40B4-BE49-F238E27FC236}">
                <a16:creationId xmlns:a16="http://schemas.microsoft.com/office/drawing/2014/main" id="{D9172532-2D49-4192-859E-0E979D43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L’application Android Smart House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7525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Nuage 40">
            <a:extLst>
              <a:ext uri="{FF2B5EF4-FFF2-40B4-BE49-F238E27FC236}">
                <a16:creationId xmlns:a16="http://schemas.microsoft.com/office/drawing/2014/main" id="{6B820DB9-D49E-4AAD-9582-17833A6FF3E2}"/>
              </a:ext>
            </a:extLst>
          </p:cNvPr>
          <p:cNvSpPr/>
          <p:nvPr/>
        </p:nvSpPr>
        <p:spPr>
          <a:xfrm>
            <a:off x="3516119" y="2033750"/>
            <a:ext cx="2688679" cy="1779501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DA2852-2C02-42FE-AB38-7B47F988D413}"/>
              </a:ext>
            </a:extLst>
          </p:cNvPr>
          <p:cNvSpPr/>
          <p:nvPr/>
        </p:nvSpPr>
        <p:spPr>
          <a:xfrm>
            <a:off x="3753029" y="5091568"/>
            <a:ext cx="2491638" cy="11825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BBF05-14F3-4FCE-912E-DE77A52F137A}"/>
              </a:ext>
            </a:extLst>
          </p:cNvPr>
          <p:cNvSpPr/>
          <p:nvPr/>
        </p:nvSpPr>
        <p:spPr>
          <a:xfrm>
            <a:off x="8666119" y="4946931"/>
            <a:ext cx="2687782" cy="140053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658056-E13A-443B-A59E-C61ABC4075EE}"/>
              </a:ext>
            </a:extLst>
          </p:cNvPr>
          <p:cNvSpPr txBox="1"/>
          <p:nvPr/>
        </p:nvSpPr>
        <p:spPr>
          <a:xfrm>
            <a:off x="4565518" y="5390446"/>
            <a:ext cx="86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ESP</a:t>
            </a:r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165951DE-058C-4DA9-839A-F63305ADCEAF}"/>
              </a:ext>
            </a:extLst>
          </p:cNvPr>
          <p:cNvSpPr/>
          <p:nvPr/>
        </p:nvSpPr>
        <p:spPr>
          <a:xfrm>
            <a:off x="6486337" y="5260013"/>
            <a:ext cx="2024945" cy="872455"/>
          </a:xfrm>
          <a:prstGeom prst="strip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Communication unidirectionnelle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2802C050-1396-4CBB-942E-D6270BEF12BA}"/>
              </a:ext>
            </a:extLst>
          </p:cNvPr>
          <p:cNvSpPr/>
          <p:nvPr/>
        </p:nvSpPr>
        <p:spPr>
          <a:xfrm>
            <a:off x="4498673" y="3855256"/>
            <a:ext cx="327891" cy="10101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599E083D-9DC8-4EB6-BE5D-A11851AE2D0F}"/>
              </a:ext>
            </a:extLst>
          </p:cNvPr>
          <p:cNvSpPr/>
          <p:nvPr/>
        </p:nvSpPr>
        <p:spPr>
          <a:xfrm rot="10800000">
            <a:off x="4170782" y="3830467"/>
            <a:ext cx="327891" cy="10101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8C9C1-B4DE-40AB-B89D-359E30AE2725}"/>
              </a:ext>
            </a:extLst>
          </p:cNvPr>
          <p:cNvSpPr/>
          <p:nvPr/>
        </p:nvSpPr>
        <p:spPr>
          <a:xfrm>
            <a:off x="6943537" y="2360123"/>
            <a:ext cx="3117273" cy="140053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6939D14-BA80-4502-AD56-39995D5598F5}"/>
              </a:ext>
            </a:extLst>
          </p:cNvPr>
          <p:cNvSpPr txBox="1"/>
          <p:nvPr/>
        </p:nvSpPr>
        <p:spPr>
          <a:xfrm>
            <a:off x="7042826" y="2755239"/>
            <a:ext cx="291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Composants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45044D9-C12C-45E8-BDE8-A2A1F92C9F9C}"/>
              </a:ext>
            </a:extLst>
          </p:cNvPr>
          <p:cNvSpPr/>
          <p:nvPr/>
        </p:nvSpPr>
        <p:spPr>
          <a:xfrm>
            <a:off x="9377319" y="3949329"/>
            <a:ext cx="327891" cy="808926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15205074-497C-4324-8B71-66858A5A3165}"/>
              </a:ext>
            </a:extLst>
          </p:cNvPr>
          <p:cNvSpPr/>
          <p:nvPr/>
        </p:nvSpPr>
        <p:spPr>
          <a:xfrm rot="10800000">
            <a:off x="9049427" y="3924540"/>
            <a:ext cx="327891" cy="808926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6138FF4D-7613-4164-833A-6B1516265D82}"/>
              </a:ext>
            </a:extLst>
          </p:cNvPr>
          <p:cNvSpPr/>
          <p:nvPr/>
        </p:nvSpPr>
        <p:spPr>
          <a:xfrm rot="2699412">
            <a:off x="6230981" y="3670626"/>
            <a:ext cx="333379" cy="119727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114A450-5020-42C8-B551-1FC5B122BF3C}"/>
              </a:ext>
            </a:extLst>
          </p:cNvPr>
          <p:cNvSpPr txBox="1"/>
          <p:nvPr/>
        </p:nvSpPr>
        <p:spPr>
          <a:xfrm>
            <a:off x="3753029" y="2351782"/>
            <a:ext cx="2059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Base de données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F89B80A1-4164-4541-B7E1-45316C164F36}"/>
              </a:ext>
            </a:extLst>
          </p:cNvPr>
          <p:cNvSpPr/>
          <p:nvPr/>
        </p:nvSpPr>
        <p:spPr>
          <a:xfrm rot="13523668">
            <a:off x="6523939" y="3872376"/>
            <a:ext cx="338286" cy="120256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86BE2A2-8CB0-4457-A765-299807BAF090}"/>
              </a:ext>
            </a:extLst>
          </p:cNvPr>
          <p:cNvGrpSpPr/>
          <p:nvPr/>
        </p:nvGrpSpPr>
        <p:grpSpPr>
          <a:xfrm>
            <a:off x="564782" y="2488699"/>
            <a:ext cx="1700685" cy="3483965"/>
            <a:chOff x="681037" y="3619334"/>
            <a:chExt cx="1147763" cy="2423428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F4DE2459-8542-4296-B193-05B584D24843}"/>
                </a:ext>
              </a:extLst>
            </p:cNvPr>
            <p:cNvGrpSpPr/>
            <p:nvPr/>
          </p:nvGrpSpPr>
          <p:grpSpPr>
            <a:xfrm>
              <a:off x="681037" y="3619334"/>
              <a:ext cx="1147763" cy="2423428"/>
              <a:chOff x="2609849" y="2764478"/>
              <a:chExt cx="1624013" cy="3429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B52509-A534-404D-AC49-EC9908FA455E}"/>
                  </a:ext>
                </a:extLst>
              </p:cNvPr>
              <p:cNvSpPr/>
              <p:nvPr/>
            </p:nvSpPr>
            <p:spPr>
              <a:xfrm>
                <a:off x="2712242" y="2974028"/>
                <a:ext cx="1419225" cy="3009900"/>
              </a:xfrm>
              <a:prstGeom prst="rect">
                <a:avLst/>
              </a:prstGeom>
              <a:solidFill>
                <a:srgbClr val="DE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4" name="Picture 2" descr="RÃ©sultat de recherche d'images pour &quot;smartphone png&quot;">
                <a:extLst>
                  <a:ext uri="{FF2B5EF4-FFF2-40B4-BE49-F238E27FC236}">
                    <a16:creationId xmlns:a16="http://schemas.microsoft.com/office/drawing/2014/main" id="{72763C3E-A999-4276-BEA8-36FC51497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02" r="27037"/>
              <a:stretch/>
            </p:blipFill>
            <p:spPr bwMode="auto">
              <a:xfrm>
                <a:off x="2609849" y="2764478"/>
                <a:ext cx="1624013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DE50B811-1095-43DC-A0DF-99B686D7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83" y="4473712"/>
              <a:ext cx="714670" cy="714670"/>
            </a:xfrm>
            <a:prstGeom prst="rect">
              <a:avLst/>
            </a:prstGeom>
          </p:spPr>
        </p:pic>
      </p:grp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4F556545-A7F7-4B20-A4EE-458849286712}"/>
              </a:ext>
            </a:extLst>
          </p:cNvPr>
          <p:cNvSpPr/>
          <p:nvPr/>
        </p:nvSpPr>
        <p:spPr>
          <a:xfrm rot="5400000">
            <a:off x="2689602" y="2719254"/>
            <a:ext cx="327891" cy="10101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ADD6C236-298E-4699-954F-247DEB601264}"/>
              </a:ext>
            </a:extLst>
          </p:cNvPr>
          <p:cNvSpPr/>
          <p:nvPr/>
        </p:nvSpPr>
        <p:spPr>
          <a:xfrm rot="16200000">
            <a:off x="2697402" y="2408618"/>
            <a:ext cx="327891" cy="101016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F0C36C42-6A9E-427D-9044-A82ACF427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142" y="5073775"/>
            <a:ext cx="1649735" cy="114684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E37EC2F-6B98-404D-8819-14970B10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191" y="2822127"/>
            <a:ext cx="672235" cy="51730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676DD63C-E246-402F-9C6D-6E4DE8313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744" y="4081408"/>
            <a:ext cx="747328" cy="575092"/>
          </a:xfrm>
          <a:prstGeom prst="rect">
            <a:avLst/>
          </a:prstGeom>
        </p:spPr>
      </p:pic>
      <p:sp>
        <p:nvSpPr>
          <p:cNvPr id="42" name="Bulle narrative : rectangle à coins arrondis 41">
            <a:extLst>
              <a:ext uri="{FF2B5EF4-FFF2-40B4-BE49-F238E27FC236}">
                <a16:creationId xmlns:a16="http://schemas.microsoft.com/office/drawing/2014/main" id="{19DF041F-8FAC-4603-B5F2-A99482749BF8}"/>
              </a:ext>
            </a:extLst>
          </p:cNvPr>
          <p:cNvSpPr/>
          <p:nvPr/>
        </p:nvSpPr>
        <p:spPr>
          <a:xfrm rot="10800000">
            <a:off x="6514416" y="6318853"/>
            <a:ext cx="1591270" cy="278340"/>
          </a:xfrm>
          <a:prstGeom prst="wedgeRoundRectCallout">
            <a:avLst>
              <a:gd name="adj1" fmla="val -20833"/>
              <a:gd name="adj2" fmla="val 111048"/>
              <a:gd name="adj3" fmla="val 1666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CBF77A0-1811-4E26-8440-1A70622E4AAF}"/>
              </a:ext>
            </a:extLst>
          </p:cNvPr>
          <p:cNvSpPr txBox="1"/>
          <p:nvPr/>
        </p:nvSpPr>
        <p:spPr>
          <a:xfrm>
            <a:off x="6514415" y="6288746"/>
            <a:ext cx="1591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Message : P90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A8FB3CCC-0AEC-4F66-AEA1-3EB50297D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ESP </a:t>
            </a:r>
            <a:r>
              <a:rPr lang="fr-FR" dirty="0"/>
              <a:t>→</a:t>
            </a:r>
            <a:r>
              <a:rPr lang="fr-FR" sz="2800" i="1" dirty="0"/>
              <a:t> Arduino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35206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5902BE5-5E52-43C1-84D3-9BACA49B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32" y="1457551"/>
            <a:ext cx="9404722" cy="5208193"/>
          </a:xfrm>
          <a:prstGeom prst="rect">
            <a:avLst/>
          </a:prstGeom>
        </p:spPr>
      </p:pic>
      <p:sp>
        <p:nvSpPr>
          <p:cNvPr id="10" name="Titre 4">
            <a:extLst>
              <a:ext uri="{FF2B5EF4-FFF2-40B4-BE49-F238E27FC236}">
                <a16:creationId xmlns:a16="http://schemas.microsoft.com/office/drawing/2014/main" id="{B3CC97AD-5E05-46CB-909B-EFF64C80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/>
              <a:t>V. Planning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105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D0B8E74-4470-44A3-B6A7-BE933BCB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V. Planning &amp; conclusion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67C44D3-89A7-4A77-A14B-3BB5CAA9ADD7}"/>
              </a:ext>
            </a:extLst>
          </p:cNvPr>
          <p:cNvSpPr txBox="1">
            <a:spLocks/>
          </p:cNvSpPr>
          <p:nvPr/>
        </p:nvSpPr>
        <p:spPr>
          <a:xfrm>
            <a:off x="646111" y="1853248"/>
            <a:ext cx="9404723" cy="2842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solutions pour la futur réalisation d’un projet</a:t>
            </a:r>
          </a:p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Les difficultés de l’adaptation à taille réelle</a:t>
            </a:r>
          </a:p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>
                <a:solidFill>
                  <a:schemeClr val="tx1"/>
                </a:solidFill>
              </a:rPr>
              <a:t> Des </a:t>
            </a:r>
            <a:r>
              <a:rPr lang="fr-FR" sz="2800" dirty="0">
                <a:solidFill>
                  <a:schemeClr val="tx1"/>
                </a:solidFill>
              </a:rPr>
              <a:t>idées pour améliorer notre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17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63199-AEB3-4DDD-8D16-E9295413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47" y="2175500"/>
            <a:ext cx="11347106" cy="2780812"/>
          </a:xfrm>
        </p:spPr>
        <p:txBody>
          <a:bodyPr/>
          <a:lstStyle/>
          <a:p>
            <a:pPr algn="ctr"/>
            <a:r>
              <a:rPr lang="fr-FR" sz="6600" dirty="0"/>
              <a:t>Et maintenant… place à la démonstration !</a:t>
            </a:r>
          </a:p>
        </p:txBody>
      </p:sp>
    </p:spTree>
    <p:extLst>
      <p:ext uri="{BB962C8B-B14F-4D97-AF65-F5344CB8AC3E}">
        <p14:creationId xmlns:p14="http://schemas.microsoft.com/office/powerpoint/2010/main" val="47583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97D3C-B137-45AB-BC76-31746DA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BB18FC3-277A-4883-B8B9-B5C909089DB2}"/>
              </a:ext>
            </a:extLst>
          </p:cNvPr>
          <p:cNvSpPr txBox="1">
            <a:spLocks/>
          </p:cNvSpPr>
          <p:nvPr/>
        </p:nvSpPr>
        <p:spPr>
          <a:xfrm>
            <a:off x="1320366" y="1570183"/>
            <a:ext cx="9404723" cy="5190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I. Objectif du projet</a:t>
            </a:r>
          </a:p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II. Réalisation 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Développement de l’idée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Confection de la maquette en bois</a:t>
            </a:r>
          </a:p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III. Les 11 composants utilisés</a:t>
            </a:r>
          </a:p>
          <a:p>
            <a:pPr marL="742950" lvl="1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IV. Communication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Débuts en Bluetooth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passage au Wifi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 communication ESP-Arduino</a:t>
            </a:r>
          </a:p>
          <a:p>
            <a:pPr marL="1657350" lvl="3" indent="-285750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1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Android </a:t>
            </a:r>
            <a:r>
              <a:rPr lang="fr-FR" sz="1500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 House</a:t>
            </a:r>
          </a:p>
          <a:p>
            <a:pPr marL="801688" lvl="1" indent="-344488">
              <a:lnSpc>
                <a:spcPct val="80000"/>
              </a:lnSpc>
              <a:spcBef>
                <a:spcPts val="1000"/>
              </a:spcBef>
              <a:spcAft>
                <a:spcPts val="5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V. Planning &amp; conclusion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21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AF565-949B-4E07-96E1-1AF56E3D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Objectif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9069A-2986-47C8-BCAC-386DE5C3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33468"/>
            <a:ext cx="9404723" cy="490155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Contrôler un maximum d’éléments de sa maison grâce à son Smartphone</a:t>
            </a:r>
          </a:p>
          <a:p>
            <a:pPr lvl="1"/>
            <a:r>
              <a:rPr lang="fr-FR" dirty="0"/>
              <a:t>Lumière</a:t>
            </a:r>
          </a:p>
          <a:p>
            <a:pPr lvl="1"/>
            <a:r>
              <a:rPr lang="fr-FR" dirty="0"/>
              <a:t>Chauffage</a:t>
            </a:r>
          </a:p>
          <a:p>
            <a:pPr lvl="1"/>
            <a:r>
              <a:rPr lang="fr-FR" dirty="0"/>
              <a:t>Serrure de la porte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Être averti de divers évènements grâce à un système de notifications activables à souhait :</a:t>
            </a:r>
          </a:p>
          <a:p>
            <a:pPr lvl="1"/>
            <a:r>
              <a:rPr lang="fr-FR" dirty="0"/>
              <a:t>Sonnette</a:t>
            </a:r>
          </a:p>
          <a:p>
            <a:pPr lvl="1"/>
            <a:r>
              <a:rPr lang="fr-FR" dirty="0"/>
              <a:t>Détecteur de mouvement </a:t>
            </a:r>
          </a:p>
          <a:p>
            <a:pPr lvl="1"/>
            <a:r>
              <a:rPr lang="fr-FR" dirty="0"/>
              <a:t>Détecteur d’effraction de porte &amp; fenêtre</a:t>
            </a:r>
          </a:p>
          <a:p>
            <a:pPr lvl="1"/>
            <a:r>
              <a:rPr lang="fr-FR" dirty="0"/>
              <a:t>Détecteur de pluie</a:t>
            </a:r>
          </a:p>
          <a:p>
            <a:endParaRPr lang="fr-FR" dirty="0"/>
          </a:p>
          <a:p>
            <a:r>
              <a:rPr lang="fr-FR" dirty="0"/>
              <a:t>Rendre le tout simple d’utilisation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8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80E43-921B-4979-848B-F871428F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II. Réalisation 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Développement de l’idée</a:t>
            </a:r>
            <a:endParaRPr lang="fr-FR" sz="4000" i="1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B8175DB-11E1-4A8C-81B8-5FF4CDA7A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t="1596" r="24023" b="55035"/>
          <a:stretch/>
        </p:blipFill>
        <p:spPr>
          <a:xfrm>
            <a:off x="592850" y="2307176"/>
            <a:ext cx="2549040" cy="2520264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D8AF12-3917-481A-B8A7-72DA47232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26" r="16884"/>
          <a:stretch/>
        </p:blipFill>
        <p:spPr>
          <a:xfrm rot="5400000">
            <a:off x="8307410" y="2971716"/>
            <a:ext cx="3201600" cy="3381880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6BD5C81-03F0-44CD-9005-EFE80B77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9" t="47929" r="20193" b="12756"/>
          <a:stretch/>
        </p:blipFill>
        <p:spPr>
          <a:xfrm>
            <a:off x="2775453" y="3907976"/>
            <a:ext cx="3098308" cy="2696265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E05EC0-F675-424C-B113-8366A38B574C}"/>
              </a:ext>
            </a:extLst>
          </p:cNvPr>
          <p:cNvSpPr txBox="1"/>
          <p:nvPr/>
        </p:nvSpPr>
        <p:spPr>
          <a:xfrm>
            <a:off x="3469781" y="2784411"/>
            <a:ext cx="254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Design de départ</a:t>
            </a:r>
          </a:p>
          <a:p>
            <a:pPr algn="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138614-1E2B-4128-92D3-9568AA5E0B68}"/>
              </a:ext>
            </a:extLst>
          </p:cNvPr>
          <p:cNvSpPr txBox="1"/>
          <p:nvPr/>
        </p:nvSpPr>
        <p:spPr>
          <a:xfrm>
            <a:off x="8386852" y="2184246"/>
            <a:ext cx="30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Maquette d’essai selon les dimensions d’un pièce</a:t>
            </a:r>
          </a:p>
          <a:p>
            <a:pPr algn="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7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D4ABD8A1-7B64-42F0-A3DC-2DCC185601CC}"/>
              </a:ext>
            </a:extLst>
          </p:cNvPr>
          <p:cNvSpPr txBox="1"/>
          <p:nvPr/>
        </p:nvSpPr>
        <p:spPr>
          <a:xfrm>
            <a:off x="7074186" y="4961127"/>
            <a:ext cx="1997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Installation de tous les modules dans la maquette finale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5697FE5-22B4-42E5-8CD3-618561B82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0" r="10187"/>
          <a:stretch/>
        </p:blipFill>
        <p:spPr>
          <a:xfrm rot="5400000">
            <a:off x="6966833" y="1845350"/>
            <a:ext cx="2930631" cy="2715924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3ABD71-A080-4CD9-806D-8F4B8EC08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0"/>
          <a:stretch/>
        </p:blipFill>
        <p:spPr>
          <a:xfrm rot="5400000">
            <a:off x="9037432" y="3812974"/>
            <a:ext cx="3064678" cy="2615515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AF0D02-91FB-438E-8C7B-ABA637308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626" r="9762"/>
          <a:stretch/>
        </p:blipFill>
        <p:spPr>
          <a:xfrm rot="5400000">
            <a:off x="2673852" y="3793349"/>
            <a:ext cx="2930634" cy="2913574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7E9BB5-7FDA-4D3F-B3D9-FC81148C8EE8}"/>
              </a:ext>
            </a:extLst>
          </p:cNvPr>
          <p:cNvSpPr txBox="1"/>
          <p:nvPr/>
        </p:nvSpPr>
        <p:spPr>
          <a:xfrm>
            <a:off x="3118365" y="1883067"/>
            <a:ext cx="2543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Découpage des planches au format de la découpe laser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Puis découpage laser au travail </a:t>
            </a:r>
          </a:p>
          <a:p>
            <a:pPr algn="r"/>
            <a:endParaRPr lang="fr-FR" dirty="0"/>
          </a:p>
        </p:txBody>
      </p:sp>
      <p:pic>
        <p:nvPicPr>
          <p:cNvPr id="13" name="Espace réservé du contenu 13">
            <a:extLst>
              <a:ext uri="{FF2B5EF4-FFF2-40B4-BE49-F238E27FC236}">
                <a16:creationId xmlns:a16="http://schemas.microsoft.com/office/drawing/2014/main" id="{90DB0DA1-6639-4714-B198-DE58D0E4D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7" t="451" r="29572"/>
          <a:stretch/>
        </p:blipFill>
        <p:spPr>
          <a:xfrm rot="5400000">
            <a:off x="224302" y="2211394"/>
            <a:ext cx="2961603" cy="2413549"/>
          </a:xfrm>
          <a:prstGeom prst="rect">
            <a:avLst/>
          </a:prstGeom>
          <a:ln w="38100" cap="sq">
            <a:solidFill>
              <a:schemeClr val="bg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3F018782-DF4F-4027-8DBD-B26822E4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II. Réalisation 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La maquette en bois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347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esp32&quot;">
            <a:extLst>
              <a:ext uri="{FF2B5EF4-FFF2-40B4-BE49-F238E27FC236}">
                <a16:creationId xmlns:a16="http://schemas.microsoft.com/office/drawing/2014/main" id="{5044F324-063D-40BC-A28F-4B14A9E6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2" b="89412" l="6118" r="92235">
                        <a14:foregroundMark x1="8471" y1="38118" x2="56706" y2="77176"/>
                        <a14:foregroundMark x1="56471" y1="80000" x2="56941" y2="79529"/>
                        <a14:foregroundMark x1="90118" y1="60471" x2="88706" y2="53176"/>
                        <a14:foregroundMark x1="57412" y1="78118" x2="57176" y2="81412"/>
                        <a14:foregroundMark x1="8941" y1="36941" x2="7765" y2="36471"/>
                        <a14:foregroundMark x1="7059" y1="30118" x2="6118" y2="27765"/>
                        <a14:foregroundMark x1="85412" y1="55529" x2="57647" y2="68235"/>
                        <a14:foregroundMark x1="69647" y1="62588" x2="59294" y2="68471"/>
                        <a14:foregroundMark x1="59294" y1="68471" x2="59294" y2="68471"/>
                        <a14:foregroundMark x1="90824" y1="61882" x2="87765" y2="62118"/>
                        <a14:foregroundMark x1="91765" y1="62588" x2="91529" y2="63059"/>
                        <a14:foregroundMark x1="90824" y1="63529" x2="90824" y2="63529"/>
                        <a14:foregroundMark x1="91059" y1="64706" x2="91059" y2="64706"/>
                        <a14:foregroundMark x1="91529" y1="57647" x2="91059" y2="58353"/>
                        <a14:foregroundMark x1="91529" y1="60235" x2="91529" y2="60235"/>
                        <a14:foregroundMark x1="91529" y1="58824" x2="91529" y2="58824"/>
                        <a14:foregroundMark x1="92235" y1="58353" x2="92235" y2="57176"/>
                        <a14:foregroundMark x1="7529" y1="34824" x2="7529" y2="34118"/>
                        <a14:foregroundMark x1="67529" y1="64706" x2="72471" y2="63294"/>
                        <a14:backgroundMark x1="70661" y1="66641" x2="82118" y2="61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4" y="2357157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arduino&quot;">
            <a:extLst>
              <a:ext uri="{FF2B5EF4-FFF2-40B4-BE49-F238E27FC236}">
                <a16:creationId xmlns:a16="http://schemas.microsoft.com/office/drawing/2014/main" id="{F9072D5F-9D65-49A6-A59D-450CF7824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93" y="3003215"/>
            <a:ext cx="3013794" cy="21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Ã©sultat de recherche d'images pour &quot;led&quot;">
            <a:extLst>
              <a:ext uri="{FF2B5EF4-FFF2-40B4-BE49-F238E27FC236}">
                <a16:creationId xmlns:a16="http://schemas.microsoft.com/office/drawing/2014/main" id="{F5041E71-8420-4982-9041-C68D7944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89" y="4966282"/>
            <a:ext cx="2522290" cy="18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rayée 3">
            <a:extLst>
              <a:ext uri="{FF2B5EF4-FFF2-40B4-BE49-F238E27FC236}">
                <a16:creationId xmlns:a16="http://schemas.microsoft.com/office/drawing/2014/main" id="{4880B9CC-EE7C-4954-8AEC-DC4C02D2C705}"/>
              </a:ext>
            </a:extLst>
          </p:cNvPr>
          <p:cNvSpPr/>
          <p:nvPr/>
        </p:nvSpPr>
        <p:spPr>
          <a:xfrm>
            <a:off x="4871460" y="3682767"/>
            <a:ext cx="2024945" cy="8724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Communication unidirectionnelle</a:t>
            </a:r>
          </a:p>
        </p:txBody>
      </p:sp>
      <p:pic>
        <p:nvPicPr>
          <p:cNvPr id="3084" name="Picture 12" descr="RÃ©sultat de recherche d'images pour &quot;capteur pluie&quot;">
            <a:extLst>
              <a:ext uri="{FF2B5EF4-FFF2-40B4-BE49-F238E27FC236}">
                <a16:creationId xmlns:a16="http://schemas.microsoft.com/office/drawing/2014/main" id="{313780A8-3C62-4432-812D-75FFA2A7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7" b="96507" l="9441" r="97203">
                        <a14:foregroundMark x1="68531" y1="93886" x2="65734" y2="96943"/>
                        <a14:foregroundMark x1="90559" y1="71616" x2="93706" y2="65066"/>
                        <a14:foregroundMark x1="97203" y1="66812" x2="97203" y2="66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6798" y="3215389"/>
            <a:ext cx="27241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Ã©sultat de recherche d'images pour &quot;dht11&quot;">
            <a:extLst>
              <a:ext uri="{FF2B5EF4-FFF2-40B4-BE49-F238E27FC236}">
                <a16:creationId xmlns:a16="http://schemas.microsoft.com/office/drawing/2014/main" id="{1D3555BE-2259-4A96-9BAD-46802CEF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100" r="90000">
                        <a14:foregroundMark x1="10400" y1="63700" x2="10400" y2="63700"/>
                        <a14:foregroundMark x1="13700" y1="69700" x2="13700" y2="69700"/>
                        <a14:foregroundMark x1="10500" y1="63400" x2="12100" y2="63100"/>
                        <a14:foregroundMark x1="8900" y1="65200" x2="8100" y2="65100"/>
                        <a14:foregroundMark x1="17100" y1="73800" x2="26300" y2="68300"/>
                        <a14:foregroundMark x1="34100" y1="57200" x2="38300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28" y="981588"/>
            <a:ext cx="1855722" cy="18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102E376C-7870-43A6-BDA8-3F9A9C8E2980}"/>
              </a:ext>
            </a:extLst>
          </p:cNvPr>
          <p:cNvGrpSpPr/>
          <p:nvPr/>
        </p:nvGrpSpPr>
        <p:grpSpPr>
          <a:xfrm>
            <a:off x="3308173" y="1656523"/>
            <a:ext cx="2024946" cy="1830022"/>
            <a:chOff x="3308173" y="1656523"/>
            <a:chExt cx="2024946" cy="183002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81045E8-BA17-4F30-BA85-A9E2B1246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308173" y="1656523"/>
              <a:ext cx="2024946" cy="1518710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8136589-1D88-4402-9C92-7BE5CFC0429A}"/>
                </a:ext>
              </a:extLst>
            </p:cNvPr>
            <p:cNvSpPr txBox="1"/>
            <p:nvPr/>
          </p:nvSpPr>
          <p:spPr>
            <a:xfrm>
              <a:off x="3415205" y="3178768"/>
              <a:ext cx="181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Contacteur (x2)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F76BEB1-B66C-4489-9562-7EE96A2BD31B}"/>
              </a:ext>
            </a:extLst>
          </p:cNvPr>
          <p:cNvGrpSpPr/>
          <p:nvPr/>
        </p:nvGrpSpPr>
        <p:grpSpPr>
          <a:xfrm>
            <a:off x="3106717" y="4752648"/>
            <a:ext cx="2181225" cy="2181225"/>
            <a:chOff x="3106717" y="4752648"/>
            <a:chExt cx="2181225" cy="2181225"/>
          </a:xfrm>
        </p:grpSpPr>
        <p:pic>
          <p:nvPicPr>
            <p:cNvPr id="3086" name="Picture 14" descr="10MM RGB LED Module Light Emitting Diode for Arduino">
              <a:extLst>
                <a:ext uri="{FF2B5EF4-FFF2-40B4-BE49-F238E27FC236}">
                  <a16:creationId xmlns:a16="http://schemas.microsoft.com/office/drawing/2014/main" id="{022DC622-3F02-4CD8-892F-6ACB1E5C5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85625" y1="48594" x2="85469" y2="54375"/>
                          <a14:foregroundMark x1="86406" y1="47344" x2="86719" y2="47656"/>
                          <a14:foregroundMark x1="86719" y1="51875" x2="86719" y2="51875"/>
                          <a14:foregroundMark x1="87188" y1="51719" x2="87188" y2="51719"/>
                          <a14:backgroundMark x1="21250" y1="33594" x2="29375" y2="35156"/>
                          <a14:backgroundMark x1="29375" y1="35156" x2="29375" y2="35156"/>
                          <a14:backgroundMark x1="16563" y1="36563" x2="24844" y2="38281"/>
                          <a14:backgroundMark x1="24844" y1="38281" x2="25625" y2="38750"/>
                          <a14:backgroundMark x1="15781" y1="40781" x2="23438" y2="42656"/>
                          <a14:backgroundMark x1="23438" y1="42656" x2="25000" y2="43906"/>
                          <a14:backgroundMark x1="26875" y1="40469" x2="26875" y2="40469"/>
                          <a14:backgroundMark x1="28438" y1="40469" x2="28438" y2="4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6717" y="4752648"/>
              <a:ext cx="2181225" cy="218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A6C1A7C-55DE-4B12-A191-5F0C4B6192C6}"/>
                </a:ext>
              </a:extLst>
            </p:cNvPr>
            <p:cNvSpPr txBox="1"/>
            <p:nvPr/>
          </p:nvSpPr>
          <p:spPr>
            <a:xfrm>
              <a:off x="3361531" y="6371939"/>
              <a:ext cx="181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LED RGB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8A9F8CC-3C79-4B54-B336-3E4D570A034A}"/>
              </a:ext>
            </a:extLst>
          </p:cNvPr>
          <p:cNvGrpSpPr/>
          <p:nvPr/>
        </p:nvGrpSpPr>
        <p:grpSpPr>
          <a:xfrm>
            <a:off x="-434900" y="1070692"/>
            <a:ext cx="2611004" cy="2132578"/>
            <a:chOff x="-434900" y="1070692"/>
            <a:chExt cx="2611004" cy="2132578"/>
          </a:xfrm>
        </p:grpSpPr>
        <p:pic>
          <p:nvPicPr>
            <p:cNvPr id="3092" name="Picture 20" descr="RÃ©sultat de recherche d'images pour &quot;hc sr501&quot;">
              <a:extLst>
                <a:ext uri="{FF2B5EF4-FFF2-40B4-BE49-F238E27FC236}">
                  <a16:creationId xmlns:a16="http://schemas.microsoft.com/office/drawing/2014/main" id="{7A48CF1B-B996-4BF6-BE14-A66E26117A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5" y="1070692"/>
              <a:ext cx="2024062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52C4B5-693C-4AA5-9955-96874297174E}"/>
                </a:ext>
              </a:extLst>
            </p:cNvPr>
            <p:cNvSpPr txBox="1"/>
            <p:nvPr/>
          </p:nvSpPr>
          <p:spPr>
            <a:xfrm>
              <a:off x="-434900" y="2741605"/>
              <a:ext cx="2611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Détecteur de présence </a:t>
              </a:r>
            </a:p>
            <a:p>
              <a:pPr algn="ctr"/>
              <a:r>
                <a:rPr lang="fr-FR" sz="1200" b="1" dirty="0"/>
                <a:t>HC-SR501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B24F69F-8D39-4CAF-A1A5-94F563DEB300}"/>
              </a:ext>
            </a:extLst>
          </p:cNvPr>
          <p:cNvGrpSpPr/>
          <p:nvPr/>
        </p:nvGrpSpPr>
        <p:grpSpPr>
          <a:xfrm>
            <a:off x="-139257" y="5213923"/>
            <a:ext cx="2529767" cy="1592249"/>
            <a:chOff x="-139257" y="5213923"/>
            <a:chExt cx="2529767" cy="1592249"/>
          </a:xfrm>
        </p:grpSpPr>
        <p:pic>
          <p:nvPicPr>
            <p:cNvPr id="7" name="Image 6" descr="Une image contenant intérieur, table, assis, mur&#10;&#10;Description générée avec un niveau de confiance élevé">
              <a:extLst>
                <a:ext uri="{FF2B5EF4-FFF2-40B4-BE49-F238E27FC236}">
                  <a16:creationId xmlns:a16="http://schemas.microsoft.com/office/drawing/2014/main" id="{3B20375D-9E3B-4831-964A-14DABA4D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1" t="34987" r="31009" b="33418"/>
            <a:stretch/>
          </p:blipFill>
          <p:spPr>
            <a:xfrm rot="5400000">
              <a:off x="1092237" y="5457119"/>
              <a:ext cx="1541469" cy="10550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E743741-9D91-4C3E-B23F-96718C4C22C7}"/>
                </a:ext>
              </a:extLst>
            </p:cNvPr>
            <p:cNvSpPr txBox="1"/>
            <p:nvPr/>
          </p:nvSpPr>
          <p:spPr>
            <a:xfrm>
              <a:off x="-139257" y="6282952"/>
              <a:ext cx="1810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Sonnette &amp; LED témoin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6E723066-ED1C-4659-B31E-69F4EC61D7FA}"/>
              </a:ext>
            </a:extLst>
          </p:cNvPr>
          <p:cNvSpPr txBox="1"/>
          <p:nvPr/>
        </p:nvSpPr>
        <p:spPr>
          <a:xfrm>
            <a:off x="-118120" y="5320040"/>
            <a:ext cx="105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Capteur de pluie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D6303B-EED1-4C20-9576-513BA3B05B60}"/>
              </a:ext>
            </a:extLst>
          </p:cNvPr>
          <p:cNvSpPr txBox="1"/>
          <p:nvPr/>
        </p:nvSpPr>
        <p:spPr>
          <a:xfrm>
            <a:off x="8196186" y="6168875"/>
            <a:ext cx="181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LED représentant le chauffage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06AABA5-E871-4D92-8ED4-2BC85D4727C8}"/>
              </a:ext>
            </a:extLst>
          </p:cNvPr>
          <p:cNvGrpSpPr/>
          <p:nvPr/>
        </p:nvGrpSpPr>
        <p:grpSpPr>
          <a:xfrm>
            <a:off x="10321775" y="3405511"/>
            <a:ext cx="2205482" cy="2213944"/>
            <a:chOff x="10321775" y="3405511"/>
            <a:chExt cx="2205482" cy="2213944"/>
          </a:xfrm>
        </p:grpSpPr>
        <p:pic>
          <p:nvPicPr>
            <p:cNvPr id="3080" name="Picture 8" descr="RÃ©sultat de recherche d'images pour &quot;servomoteur&quot;">
              <a:extLst>
                <a:ext uri="{FF2B5EF4-FFF2-40B4-BE49-F238E27FC236}">
                  <a16:creationId xmlns:a16="http://schemas.microsoft.com/office/drawing/2014/main" id="{DBF68C1E-1ADA-4CE6-98B1-E172DA384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backgroundMark x1="90333" y1="36167" x2="56667" y2="56000"/>
                          <a14:backgroundMark x1="56667" y1="56000" x2="56667" y2="56000"/>
                          <a14:backgroundMark x1="58667" y1="54667" x2="68500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1775" y="3405511"/>
              <a:ext cx="2205482" cy="220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F969928-1CE9-4AAA-B4F3-EEC0B8B3FE69}"/>
                </a:ext>
              </a:extLst>
            </p:cNvPr>
            <p:cNvSpPr txBox="1"/>
            <p:nvPr/>
          </p:nvSpPr>
          <p:spPr>
            <a:xfrm>
              <a:off x="10592989" y="5311678"/>
              <a:ext cx="181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Servo moteur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5E48352-242C-43EB-A7B8-71321B30E0AA}"/>
              </a:ext>
            </a:extLst>
          </p:cNvPr>
          <p:cNvGrpSpPr/>
          <p:nvPr/>
        </p:nvGrpSpPr>
        <p:grpSpPr>
          <a:xfrm>
            <a:off x="10022621" y="1433243"/>
            <a:ext cx="2381250" cy="2083147"/>
            <a:chOff x="10022621" y="1433243"/>
            <a:chExt cx="2381250" cy="2083147"/>
          </a:xfrm>
        </p:grpSpPr>
        <p:pic>
          <p:nvPicPr>
            <p:cNvPr id="3078" name="Picture 6" descr="RÃ©sultat de recherche d'images pour &quot;digicode arduino&quot;">
              <a:extLst>
                <a:ext uri="{FF2B5EF4-FFF2-40B4-BE49-F238E27FC236}">
                  <a16:creationId xmlns:a16="http://schemas.microsoft.com/office/drawing/2014/main" id="{3BE6AFA5-5D27-4142-947D-E9B60F882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3563" b="89978" l="9600" r="90000">
                          <a14:foregroundMark x1="68800" y1="8686" x2="22000" y2="5568"/>
                          <a14:foregroundMark x1="22000" y1="5568" x2="9200" y2="14699"/>
                          <a14:foregroundMark x1="9200" y1="14699" x2="9600" y2="37416"/>
                          <a14:foregroundMark x1="9600" y1="37416" x2="14800" y2="37416"/>
                          <a14:foregroundMark x1="11600" y1="7572" x2="53200" y2="3563"/>
                          <a14:foregroundMark x1="53200" y1="3563" x2="70400" y2="7127"/>
                          <a14:backgroundMark x1="53600" y1="89978" x2="44400" y2="48330"/>
                          <a14:backgroundMark x1="44400" y1="48330" x2="54800" y2="43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767"/>
            <a:stretch/>
          </p:blipFill>
          <p:spPr bwMode="auto">
            <a:xfrm>
              <a:off x="10022621" y="1433243"/>
              <a:ext cx="2381250" cy="1891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4D221D4-80E9-4D4A-B964-C2925F471670}"/>
                </a:ext>
              </a:extLst>
            </p:cNvPr>
            <p:cNvSpPr txBox="1"/>
            <p:nvPr/>
          </p:nvSpPr>
          <p:spPr>
            <a:xfrm>
              <a:off x="10202018" y="3208613"/>
              <a:ext cx="1810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/>
                <a:t>Clavier numérique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89D1D78B-B23B-40D6-AA15-9E5CAB82AC6F}"/>
              </a:ext>
            </a:extLst>
          </p:cNvPr>
          <p:cNvSpPr txBox="1"/>
          <p:nvPr/>
        </p:nvSpPr>
        <p:spPr>
          <a:xfrm>
            <a:off x="6979297" y="2445218"/>
            <a:ext cx="272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Capteur de température </a:t>
            </a:r>
          </a:p>
          <a:p>
            <a:pPr algn="ctr"/>
            <a:r>
              <a:rPr lang="fr-FR" sz="1400" b="1" dirty="0"/>
              <a:t>DHT11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AABC96E4-7B99-4C00-A4FD-EC75CE99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8" y="429412"/>
            <a:ext cx="11514571" cy="1400530"/>
          </a:xfrm>
        </p:spPr>
        <p:txBody>
          <a:bodyPr/>
          <a:lstStyle/>
          <a:p>
            <a:r>
              <a:rPr lang="fr-FR" sz="4000" dirty="0"/>
              <a:t>III. Les 11 composants utilisés et leurs fonctions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62984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Ã©sultat de recherche d'images pour &quot;android studio logo&quot;">
            <a:extLst>
              <a:ext uri="{FF2B5EF4-FFF2-40B4-BE49-F238E27FC236}">
                <a16:creationId xmlns:a16="http://schemas.microsoft.com/office/drawing/2014/main" id="{89EF2967-2F4F-47FB-BA9E-296A844F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51" y="4904918"/>
            <a:ext cx="4045138" cy="17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8EC0A1C-5FFE-4D41-B843-DE4EC737BE21}"/>
              </a:ext>
            </a:extLst>
          </p:cNvPr>
          <p:cNvSpPr txBox="1">
            <a:spLocks/>
          </p:cNvSpPr>
          <p:nvPr/>
        </p:nvSpPr>
        <p:spPr>
          <a:xfrm>
            <a:off x="1103312" y="1953083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Utilisation d’Android Studio pour coder l’application</a:t>
            </a:r>
          </a:p>
          <a:p>
            <a:pPr lvl="1"/>
            <a:r>
              <a:rPr lang="fr-FR" dirty="0"/>
              <a:t>Android Studio : Environnement de développement pour créer des applications Android</a:t>
            </a:r>
          </a:p>
          <a:p>
            <a:pPr lvl="1"/>
            <a:r>
              <a:rPr lang="fr-FR" dirty="0"/>
              <a:t>Application codée en XML pour la partie graphique et en Java pour l’exécution des actions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72F335A-276A-450E-93C4-2DE3799D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62" y="4207798"/>
            <a:ext cx="4312048" cy="242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BC4992CB-50BF-4AA3-AEBF-E59B8E4C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Création de l’application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349263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8DC337-7DF5-451C-9906-0FB4B2C79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8"/>
          <a:stretch/>
        </p:blipFill>
        <p:spPr>
          <a:xfrm>
            <a:off x="2277739" y="1829942"/>
            <a:ext cx="2561448" cy="4425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7430181-1CC2-41A5-8500-8E27978D4ADE}"/>
              </a:ext>
            </a:extLst>
          </p:cNvPr>
          <p:cNvGrpSpPr/>
          <p:nvPr/>
        </p:nvGrpSpPr>
        <p:grpSpPr>
          <a:xfrm>
            <a:off x="8554523" y="623215"/>
            <a:ext cx="2166834" cy="1720008"/>
            <a:chOff x="8967417" y="1339196"/>
            <a:chExt cx="2166834" cy="1720008"/>
          </a:xfrm>
        </p:grpSpPr>
        <p:pic>
          <p:nvPicPr>
            <p:cNvPr id="2050" name="Picture 2" descr="RÃ©sultat de recherche d'images pour &quot;module bluetooth arduino&quot;">
              <a:extLst>
                <a:ext uri="{FF2B5EF4-FFF2-40B4-BE49-F238E27FC236}">
                  <a16:creationId xmlns:a16="http://schemas.microsoft.com/office/drawing/2014/main" id="{3CD3A1FB-1A67-4EB7-99FB-BEB4FC26D6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0" t="27023" r="12731" b="25749"/>
            <a:stretch/>
          </p:blipFill>
          <p:spPr bwMode="auto">
            <a:xfrm>
              <a:off x="8967417" y="1339196"/>
              <a:ext cx="2166834" cy="140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24F8579-3F58-4831-87B9-5D14F9A5ADAE}"/>
                </a:ext>
              </a:extLst>
            </p:cNvPr>
            <p:cNvSpPr txBox="1"/>
            <p:nvPr/>
          </p:nvSpPr>
          <p:spPr>
            <a:xfrm>
              <a:off x="8967417" y="2766816"/>
              <a:ext cx="21668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i="1" dirty="0"/>
                <a:t>Module Bluetooth HC-06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B505AE2-3994-4117-9E77-83B5E9DFECDC}"/>
              </a:ext>
            </a:extLst>
          </p:cNvPr>
          <p:cNvSpPr txBox="1"/>
          <p:nvPr/>
        </p:nvSpPr>
        <p:spPr>
          <a:xfrm>
            <a:off x="2388198" y="6255664"/>
            <a:ext cx="23405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i="1" dirty="0"/>
              <a:t>Première version de l’Application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59EA81-C788-4401-97B3-056B33B08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93" y="2856504"/>
            <a:ext cx="3353396" cy="184265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9538FA7-9EC5-4789-BDBF-5141EAC49001}"/>
              </a:ext>
            </a:extLst>
          </p:cNvPr>
          <p:cNvSpPr txBox="1"/>
          <p:nvPr/>
        </p:nvSpPr>
        <p:spPr>
          <a:xfrm>
            <a:off x="5832593" y="4736658"/>
            <a:ext cx="33533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00" i="1" dirty="0"/>
              <a:t>Fonction permettant de récupérer le message envoyé par l’application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AD22F65C-8B3C-40D5-BCEC-A0059306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Les débuts en Bluetooth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27371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7ACFD14-3391-4C18-BD24-5C354872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66205"/>
              </p:ext>
            </p:extLst>
          </p:nvPr>
        </p:nvGraphicFramePr>
        <p:xfrm>
          <a:off x="595064" y="1963024"/>
          <a:ext cx="11001871" cy="446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01">
                  <a:extLst>
                    <a:ext uri="{9D8B030D-6E8A-4147-A177-3AD203B41FA5}">
                      <a16:colId xmlns:a16="http://schemas.microsoft.com/office/drawing/2014/main" val="2123127170"/>
                    </a:ext>
                  </a:extLst>
                </a:gridCol>
                <a:gridCol w="4235180">
                  <a:extLst>
                    <a:ext uri="{9D8B030D-6E8A-4147-A177-3AD203B41FA5}">
                      <a16:colId xmlns:a16="http://schemas.microsoft.com/office/drawing/2014/main" val="3982413045"/>
                    </a:ext>
                  </a:extLst>
                </a:gridCol>
                <a:gridCol w="3667290">
                  <a:extLst>
                    <a:ext uri="{9D8B030D-6E8A-4147-A177-3AD203B41FA5}">
                      <a16:colId xmlns:a16="http://schemas.microsoft.com/office/drawing/2014/main" val="4264908503"/>
                    </a:ext>
                  </a:extLst>
                </a:gridCol>
              </a:tblGrid>
              <a:tr h="50719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Inconvénients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03184"/>
                  </a:ext>
                </a:extLst>
              </a:tr>
              <a:tr h="135417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Communication 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Facilité de mise en place (communication déjà étudiée en TD)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Pas besoin de passer par un ESP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Proximité téléphone / Arduino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Perte des données à l’extinction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055346"/>
                  </a:ext>
                </a:extLst>
              </a:tr>
              <a:tr h="2604189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Communication Wifi </a:t>
                      </a:r>
                    </a:p>
                    <a:p>
                      <a:pPr algn="ctr"/>
                      <a:r>
                        <a:rPr lang="fr-FR" dirty="0"/>
                        <a:t>Stockage des états de chaque élément dans une base de donnée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Possibilité de contrôler &amp; de recevoir les infos de la maison de n’importe où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Synchronisation : Les états ne sont pas perdus en cas de coupure d’électricité par exemple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Utilisation d’un ESP et d’un Arduino : Communication entre les deux difficile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29468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7D6FC755-BAF4-4F0A-A81F-34B9F642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29" y="429412"/>
            <a:ext cx="9726325" cy="1400530"/>
          </a:xfrm>
        </p:spPr>
        <p:txBody>
          <a:bodyPr/>
          <a:lstStyle/>
          <a:p>
            <a:r>
              <a:rPr lang="fr-FR" sz="4000" dirty="0"/>
              <a:t>IV. Communication</a:t>
            </a:r>
            <a:br>
              <a:rPr lang="fr-FR" sz="4000" dirty="0"/>
            </a:br>
            <a:r>
              <a:rPr lang="fr-FR" sz="4000" dirty="0"/>
              <a:t>		</a:t>
            </a:r>
            <a:r>
              <a:rPr lang="fr-FR" sz="2800" i="1" dirty="0"/>
              <a:t>Passage à une communication Wifi</a:t>
            </a:r>
            <a:endParaRPr lang="fr-FR" sz="4000" i="1" dirty="0"/>
          </a:p>
        </p:txBody>
      </p:sp>
    </p:spTree>
    <p:extLst>
      <p:ext uri="{BB962C8B-B14F-4D97-AF65-F5344CB8AC3E}">
        <p14:creationId xmlns:p14="http://schemas.microsoft.com/office/powerpoint/2010/main" val="12229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548</TotalTime>
  <Words>451</Words>
  <Application>Microsoft Office PowerPoint</Application>
  <PresentationFormat>Grand écran</PresentationFormat>
  <Paragraphs>92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Présentation PowerPoint</vt:lpstr>
      <vt:lpstr>Sommaire </vt:lpstr>
      <vt:lpstr>I. Objectif du projet</vt:lpstr>
      <vt:lpstr>II. Réalisation    Développement de l’idée</vt:lpstr>
      <vt:lpstr>II. Réalisation    La maquette en bois</vt:lpstr>
      <vt:lpstr>III. Les 11 composants utilisés et leurs fonctions</vt:lpstr>
      <vt:lpstr>IV. Communication   Création de l’application</vt:lpstr>
      <vt:lpstr>IV. Communication   Les débuts en Bluetooth</vt:lpstr>
      <vt:lpstr>IV. Communication   Passage à une communication Wifi</vt:lpstr>
      <vt:lpstr>IV. Communication   Passage à une communication Wifi</vt:lpstr>
      <vt:lpstr>IV. Communication   L’application Android Smart House</vt:lpstr>
      <vt:lpstr>IV. Communication   ESP → Arduino</vt:lpstr>
      <vt:lpstr>V. Planning &amp; conclusion</vt:lpstr>
      <vt:lpstr>V. Planning &amp; conclusion</vt:lpstr>
      <vt:lpstr>Et maintenant… place à la démonstration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Domotique :  maquette de maison connectée</dc:title>
  <dc:creator>Sebastien Michel</dc:creator>
  <cp:lastModifiedBy>Alexandre MAZURIER</cp:lastModifiedBy>
  <cp:revision>72</cp:revision>
  <dcterms:created xsi:type="dcterms:W3CDTF">2019-03-09T16:03:43Z</dcterms:created>
  <dcterms:modified xsi:type="dcterms:W3CDTF">2019-03-16T09:55:58Z</dcterms:modified>
</cp:coreProperties>
</file>